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46" r:id="rId4"/>
    <p:sldId id="345" r:id="rId5"/>
    <p:sldId id="443" r:id="rId6"/>
    <p:sldId id="44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4A388-D85E-4043-BFE1-5807436A604A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66D8B-B4B0-493C-A147-E39F76AD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0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461B-4BEB-4E7F-9D03-84DE7F2B4C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6FAC-8819-4472-AFA0-24315420FA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 anchor="t"/>
          <a:lstStyle>
            <a:lvl1pPr>
              <a:spcAft>
                <a:spcPts val="1414"/>
              </a:spcAft>
              <a:defRPr sz="2800">
                <a:latin typeface="Calibri" pitchFamily="18"/>
              </a:defRPr>
            </a:lvl1pPr>
          </a:lstStyle>
          <a:p>
            <a:pPr lvl="0"/>
            <a:r>
              <a:rPr lang="en-US"/>
              <a:t>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19A1D-FAE9-4A5D-9BCB-B618DA15DB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D2CBA8-9E30-4E89-B824-CF21358285D2}" type="datetime1">
              <a:rPr lang="en-none"/>
              <a:pPr lvl="0"/>
              <a:t>11/07/2023</a:t>
            </a:fld>
            <a:endParaRPr lang="en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126BB-A60B-4033-B573-55C205F1C9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1F4E-33E1-43E3-BB01-9C7965A877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5320BF-5C49-4AB9-983D-5EF7C7442AB7}" type="slidenum">
              <a:t>‹#›</a:t>
            </a:fld>
            <a:endParaRPr lang="en-non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C5B469-A586-45C3-95DE-4CAFB395E18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hangingPunct="0">
              <a:spcAft>
                <a:spcPts val="1417"/>
              </a:spcAft>
              <a:defRPr lang="en-none" sz="3200">
                <a:latin typeface="Arimo" pitchFamily="18"/>
              </a:defRPr>
            </a:lvl1pPr>
          </a:lstStyle>
          <a:p>
            <a:endParaRPr lang="en-none"/>
          </a:p>
        </p:txBody>
      </p:sp>
    </p:spTree>
    <p:extLst>
      <p:ext uri="{BB962C8B-B14F-4D97-AF65-F5344CB8AC3E}">
        <p14:creationId xmlns:p14="http://schemas.microsoft.com/office/powerpoint/2010/main" val="16360192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e Política do Desenvolvimento</a:t>
            </a:r>
            <a:br>
              <a:rPr lang="pt-PT" sz="28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Meio Ambiente</a:t>
            </a:r>
            <a:b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07-11-2023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19A2-249C-463A-8FAC-3433770EA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33" y="5456471"/>
            <a:ext cx="1304657" cy="8230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Mestrado em Desenvolvimento e Cooperação Internacional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182565"/>
            <a:ext cx="11532637" cy="533953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Existe uma crise ambiental?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Definições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Ego </a:t>
            </a:r>
            <a:r>
              <a:rPr lang="pt-PT" dirty="0" err="1">
                <a:latin typeface="Arial Narrow" panose="020B0606020202030204" pitchFamily="34" charset="0"/>
              </a:rPr>
              <a:t>vs</a:t>
            </a:r>
            <a:r>
              <a:rPr lang="pt-PT" dirty="0">
                <a:latin typeface="Arial Narrow" panose="020B0606020202030204" pitchFamily="34" charset="0"/>
              </a:rPr>
              <a:t> Eco: importante, mas apenas parcialmente explicativo (causado por alguma coisa essencial)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modo de produção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É possível fazer alguma coisa?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74218"/>
            <a:ext cx="11703424" cy="54563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Definições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690196"/>
            <a:ext cx="11703424" cy="586300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Estamos a falar de quê?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Natureza, a nossa relação com ela, as condições de reprodução da vida.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Mudanças climáticas acontecem naturalmente porque o Planeta é vivo e dinâmico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questão que nos preocupa, no entanto, é a velocidade, extensão e intensidade dessas mudanças (incapacidade de ajustamento, altos custos sociais), por um lado, e, por outro lado, que a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Humana é a principal responsável por essas mudanças. Portanto: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1: Não vamos conseguir adaptar-nos (nem os Humanos, nem o resto da vida natural do Planeta)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2: Não teremos a capacidade de fazer as mudanças necessárias sem desafiarmos a natureza social, económica e política do modo de produção capitalista, e sem abandonarmos a posição egocêntrica sobre o papel do Homem na Natureza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3: Desigualdades profundas entre países, regiões e grupos sociais, quer no que diz respeito à satisfação de necessidades básicas, quer  na responsabilidade pela crise, e na capacidade de ajustamento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4: Aquecimento global e as pandemias e </a:t>
            </a:r>
            <a:r>
              <a:rPr lang="pt-PT" dirty="0" err="1">
                <a:latin typeface="Arial Narrow" panose="020B0606020202030204" pitchFamily="34" charset="0"/>
              </a:rPr>
              <a:t>sindemias</a:t>
            </a:r>
            <a:r>
              <a:rPr lang="pt-PT" dirty="0">
                <a:latin typeface="Arial Narrow" panose="020B0606020202030204" pitchFamily="34" charset="0"/>
              </a:rPr>
              <a:t> (sinergia entre os estados de saúde e a organização social</a:t>
            </a:r>
          </a:p>
        </p:txBody>
      </p:sp>
    </p:spTree>
    <p:extLst>
      <p:ext uri="{BB962C8B-B14F-4D97-AF65-F5344CB8AC3E}">
        <p14:creationId xmlns:p14="http://schemas.microsoft.com/office/powerpoint/2010/main" val="121895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Uma imagem apenas parcialmente explicativa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F806258C-99E2-EB71-41B7-0A75A70FE9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029" y="817563"/>
            <a:ext cx="4352705" cy="5913437"/>
          </a:xfrm>
        </p:spPr>
      </p:pic>
    </p:spTree>
    <p:extLst>
      <p:ext uri="{BB962C8B-B14F-4D97-AF65-F5344CB8AC3E}">
        <p14:creationId xmlns:p14="http://schemas.microsoft.com/office/powerpoint/2010/main" val="126487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O modo de produção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Neoliberalismo e as mudanças climáticas: </a:t>
            </a:r>
            <a:r>
              <a:rPr lang="pt-PT" i="1" u="sng" dirty="0">
                <a:latin typeface="Arial Narrow" panose="020B0606020202030204" pitchFamily="34" charset="0"/>
              </a:rPr>
              <a:t>mercados</a:t>
            </a:r>
            <a:r>
              <a:rPr lang="pt-PT" dirty="0">
                <a:latin typeface="Arial Narrow" panose="020B0606020202030204" pitchFamily="34" charset="0"/>
              </a:rPr>
              <a:t> de carbono? A </a:t>
            </a:r>
            <a:r>
              <a:rPr lang="pt-PT" i="1" u="sng" dirty="0">
                <a:latin typeface="Arial Narrow" panose="020B0606020202030204" pitchFamily="34" charset="0"/>
              </a:rPr>
              <a:t>taxa de desconto </a:t>
            </a:r>
            <a:r>
              <a:rPr lang="pt-PT" dirty="0">
                <a:latin typeface="Arial Narrow" panose="020B0606020202030204" pitchFamily="34" charset="0"/>
              </a:rPr>
              <a:t>sobre o futuro (custo de oportunidade de agir hoje)? O </a:t>
            </a:r>
            <a:r>
              <a:rPr lang="pt-PT" i="1" u="sng" dirty="0">
                <a:latin typeface="Arial Narrow" panose="020B0606020202030204" pitchFamily="34" charset="0"/>
              </a:rPr>
              <a:t>mecanismo do preço</a:t>
            </a:r>
            <a:r>
              <a:rPr lang="pt-PT" i="1" dirty="0">
                <a:latin typeface="Arial Narrow" panose="020B0606020202030204" pitchFamily="34" charset="0"/>
              </a:rPr>
              <a:t> </a:t>
            </a:r>
            <a:r>
              <a:rPr lang="pt-PT" dirty="0">
                <a:latin typeface="Arial Narrow" panose="020B0606020202030204" pitchFamily="34" charset="0"/>
              </a:rPr>
              <a:t>(incluindo a tributação, que </a:t>
            </a:r>
            <a:r>
              <a:rPr lang="pt-PT" dirty="0" err="1">
                <a:latin typeface="Arial Narrow" panose="020B0606020202030204" pitchFamily="34" charset="0"/>
              </a:rPr>
              <a:t>afecta</a:t>
            </a:r>
            <a:r>
              <a:rPr lang="pt-PT" dirty="0">
                <a:latin typeface="Arial Narrow" panose="020B0606020202030204" pitchFamily="34" charset="0"/>
              </a:rPr>
              <a:t> custos)? As janelas de oportunidade dos </a:t>
            </a:r>
            <a:r>
              <a:rPr lang="pt-PT" i="1" u="sng" dirty="0">
                <a:latin typeface="Arial Narrow" panose="020B0606020202030204" pitchFamily="34" charset="0"/>
              </a:rPr>
              <a:t>combustíveis fósseis</a:t>
            </a:r>
            <a:r>
              <a:rPr lang="pt-PT" dirty="0">
                <a:latin typeface="Arial Narrow" panose="020B0606020202030204" pitchFamily="34" charset="0"/>
              </a:rPr>
              <a:t> e suas implicações globais desiguais? As </a:t>
            </a:r>
            <a:r>
              <a:rPr lang="pt-PT" i="1" u="sng" dirty="0" err="1">
                <a:latin typeface="Arial Narrow" panose="020B0606020202030204" pitchFamily="34" charset="0"/>
              </a:rPr>
              <a:t>acções</a:t>
            </a:r>
            <a:r>
              <a:rPr lang="pt-PT" i="1" u="sng" dirty="0">
                <a:latin typeface="Arial Narrow" panose="020B0606020202030204" pitchFamily="34" charset="0"/>
              </a:rPr>
              <a:t> individuais</a:t>
            </a:r>
            <a:r>
              <a:rPr lang="pt-PT" dirty="0">
                <a:latin typeface="Arial Narrow" panose="020B0606020202030204" pitchFamily="34" charset="0"/>
              </a:rPr>
              <a:t> e individualistas residuais?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i="1" dirty="0">
                <a:latin typeface="Arial Narrow" panose="020B0606020202030204" pitchFamily="34" charset="0"/>
              </a:rPr>
              <a:t>De-</a:t>
            </a:r>
            <a:r>
              <a:rPr lang="pt-PT" i="1" dirty="0" err="1">
                <a:latin typeface="Arial Narrow" panose="020B0606020202030204" pitchFamily="34" charset="0"/>
              </a:rPr>
              <a:t>growth</a:t>
            </a:r>
            <a:r>
              <a:rPr lang="pt-PT" dirty="0">
                <a:latin typeface="Arial Narrow" panose="020B0606020202030204" pitchFamily="34" charset="0"/>
              </a:rPr>
              <a:t> (decrescimento) como opção: é possível? É necessário? Implicações em face das desigualdades globais?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Capitalismo </a:t>
            </a:r>
            <a:r>
              <a:rPr lang="pt-PT" dirty="0">
                <a:latin typeface="Arial Narrow" panose="020B0606020202030204" pitchFamily="34" charset="0"/>
                <a:ea typeface="Cambria Math" panose="02040503050406030204" pitchFamily="18" charset="0"/>
              </a:rPr>
              <a:t>⇒ lucro ⇒ valor de troca. Capacidade de destruir as duas fontes de acumulação: a força de trabalho (tensões entre produção e reprodução) e a natureza (exploração ilimitada). Capacidade de </a:t>
            </a:r>
            <a:r>
              <a:rPr lang="pt-PT" dirty="0" err="1">
                <a:latin typeface="Arial Narrow" panose="020B0606020202030204" pitchFamily="34" charset="0"/>
                <a:ea typeface="Cambria Math" panose="02040503050406030204" pitchFamily="18" charset="0"/>
              </a:rPr>
              <a:t>afectar</a:t>
            </a:r>
            <a:r>
              <a:rPr lang="pt-PT" dirty="0">
                <a:latin typeface="Arial Narrow" panose="020B0606020202030204" pitchFamily="34" charset="0"/>
                <a:ea typeface="Cambria Math" panose="02040503050406030204" pitchFamily="18" charset="0"/>
              </a:rPr>
              <a:t> o processo evolutivo é uma salvaguarda falsa. Questão central é o modo de produção.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É possível fazer alguma coisa significativa?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Política pública: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Nacional e global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Energética, consumo, regras/limites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Conhecimento local e alternativas tecnológicas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Importância de prestar atenção à grande desigualdade entre regiões, países e grupos sociais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Superação da base de rentabilidade do capital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Movimentos sociais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38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27723</TotalTime>
  <Words>484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Arimo</vt:lpstr>
      <vt:lpstr>Calibri</vt:lpstr>
      <vt:lpstr>Calibri Light</vt:lpstr>
      <vt:lpstr>Office Theme</vt:lpstr>
      <vt:lpstr>Economia e Política do Desenvolvimento  Meio Ambiente  Carlos Nuno Castel-Branco Professor Catedrático Convidado cnbranco@iseg.ulisboa.pt | carlos.castelbranco@gmail.com   07-11-2023</vt:lpstr>
      <vt:lpstr>Estrutura da aula</vt:lpstr>
      <vt:lpstr>Existe uma crise ambiental? Definições</vt:lpstr>
      <vt:lpstr>Existe uma crise ambiental? Uma imagem apenas parcialmente explicativa</vt:lpstr>
      <vt:lpstr>Existe uma crise ambiental? O modo de produção</vt:lpstr>
      <vt:lpstr>É possível fazer alguma coisa significativa?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31</cp:revision>
  <dcterms:created xsi:type="dcterms:W3CDTF">2019-10-03T07:41:33Z</dcterms:created>
  <dcterms:modified xsi:type="dcterms:W3CDTF">2023-11-07T17:52:50Z</dcterms:modified>
</cp:coreProperties>
</file>